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ru/classes-11/egemath/" TargetMode="External"/><Relationship Id="rId2" Type="http://schemas.openxmlformats.org/officeDocument/2006/relationships/hyperlink" Target="http://www.ege.edu.ru/ru/classes-11/eger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brnadzor.gov.r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n.gov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.edu.ru/ru/main/schedu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.edu.ru/ru/main/brief-glossar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ЕГЭ - 2012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Информация для обучающихся 11 классов и их родителей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Свидетельство о </a:t>
            </a:r>
            <a:r>
              <a:rPr lang="ru-RU" dirty="0" err="1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свидетельство о ЕГЭ выставляются "положительные" результаты по обязательным предметам (</a:t>
            </a:r>
            <a:r>
              <a:rPr lang="ru-RU" u="sng" dirty="0" smtClean="0">
                <a:hlinkClick r:id="rId2"/>
              </a:rPr>
              <a:t>русскому языку</a:t>
            </a:r>
            <a:r>
              <a:rPr lang="ru-RU" dirty="0" smtClean="0"/>
              <a:t> и </a:t>
            </a:r>
            <a:r>
              <a:rPr lang="ru-RU" u="sng" dirty="0" smtClean="0">
                <a:hlinkClick r:id="rId3"/>
              </a:rPr>
              <a:t>математике</a:t>
            </a:r>
            <a:r>
              <a:rPr lang="ru-RU" dirty="0" smtClean="0"/>
              <a:t>), а также баллы, полученные по так называемым предметам по выбору, по которым будет преодолен минимальный порог, установленный </a:t>
            </a:r>
            <a:r>
              <a:rPr lang="ru-RU" u="sng" dirty="0" err="1" smtClean="0">
                <a:hlinkClick r:id="rId4"/>
              </a:rPr>
              <a:t>Рособрнадзором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Результаты всех ЕГЭ каждого участника заносятся в Федеральную базу свидетельств (ФБС). </a:t>
            </a:r>
          </a:p>
          <a:p>
            <a:r>
              <a:rPr lang="ru-RU" dirty="0" smtClean="0"/>
              <a:t>Результаты ЕГЭ действительны до </a:t>
            </a:r>
            <a:r>
              <a:rPr lang="ru-RU" b="1" dirty="0" smtClean="0"/>
              <a:t>31 декабря</a:t>
            </a:r>
            <a:r>
              <a:rPr lang="ru-RU" dirty="0" smtClean="0"/>
              <a:t> года, следующего за годом участия в ЕГЭ.</a:t>
            </a:r>
          </a:p>
          <a:p>
            <a:r>
              <a:rPr lang="ru-RU" dirty="0" smtClean="0"/>
              <a:t>Лица, сдавшие ЕГЭ и призванные в том же году в Вооруженные Силы РФ, имеют право использовать результаты ЕГЭ в течение года с момента увольнения с военной службы. Имеющие 2 и более свидетельств о результатах ЕГЭ, срок действия которых не истек, вправе самостоятельно определить актуальность свидетельств о результатах ЕГЭ, полученных ими в разные годы.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принимаются апелляции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 содержанию и структуре КИМ</a:t>
            </a:r>
          </a:p>
          <a:p>
            <a:pPr lvl="0"/>
            <a:r>
              <a:rPr lang="ru-RU" dirty="0" smtClean="0"/>
              <a:t>в связи с нарушением самим участником ЕГЭ правил поведения на ЕГЭ или правил заполнения бланков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О нарушении порядка проведения ЕГЭ</a:t>
            </a:r>
          </a:p>
          <a:p>
            <a:pPr>
              <a:buNone/>
            </a:pPr>
            <a:r>
              <a:rPr lang="ru-RU" dirty="0" smtClean="0"/>
              <a:t>подается в день </a:t>
            </a:r>
          </a:p>
          <a:p>
            <a:pPr>
              <a:buNone/>
            </a:pPr>
            <a:r>
              <a:rPr lang="ru-RU" dirty="0" smtClean="0"/>
              <a:t>экзамена после сдачи </a:t>
            </a:r>
          </a:p>
          <a:p>
            <a:pPr>
              <a:buNone/>
            </a:pPr>
            <a:r>
              <a:rPr lang="ru-RU" dirty="0" smtClean="0"/>
              <a:t>бланков ЕГЭ </a:t>
            </a:r>
            <a:r>
              <a:rPr lang="ru-RU" b="1" dirty="0" smtClean="0"/>
              <a:t>не </a:t>
            </a:r>
          </a:p>
          <a:p>
            <a:pPr>
              <a:buNone/>
            </a:pPr>
            <a:r>
              <a:rPr lang="ru-RU" b="1" dirty="0" smtClean="0"/>
              <a:t>выходя из ППЭ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О несогласии с результатами ЕГЭ</a:t>
            </a:r>
          </a:p>
          <a:p>
            <a:pPr>
              <a:buNone/>
            </a:pPr>
            <a:r>
              <a:rPr lang="ru-RU" dirty="0" smtClean="0"/>
              <a:t>подается в течение 2 </a:t>
            </a:r>
          </a:p>
          <a:p>
            <a:pPr>
              <a:buNone/>
            </a:pPr>
            <a:r>
              <a:rPr lang="ru-RU" dirty="0" smtClean="0"/>
              <a:t>рабочих дней после </a:t>
            </a:r>
          </a:p>
          <a:p>
            <a:pPr>
              <a:buNone/>
            </a:pPr>
            <a:r>
              <a:rPr lang="ru-RU" dirty="0" smtClean="0"/>
              <a:t>официального </a:t>
            </a:r>
          </a:p>
          <a:p>
            <a:pPr>
              <a:buNone/>
            </a:pPr>
            <a:r>
              <a:rPr lang="ru-RU" dirty="0" smtClean="0"/>
              <a:t>объявления </a:t>
            </a:r>
          </a:p>
          <a:p>
            <a:pPr>
              <a:buNone/>
            </a:pPr>
            <a:r>
              <a:rPr lang="ru-RU" dirty="0" smtClean="0"/>
              <a:t>индивидуальных </a:t>
            </a:r>
          </a:p>
          <a:p>
            <a:pPr>
              <a:buNone/>
            </a:pPr>
            <a:r>
              <a:rPr lang="ru-RU" dirty="0" smtClean="0"/>
              <a:t>результатов экзамена и </a:t>
            </a:r>
          </a:p>
          <a:p>
            <a:pPr>
              <a:buNone/>
            </a:pPr>
            <a:r>
              <a:rPr lang="ru-RU" dirty="0" smtClean="0"/>
              <a:t>ознакомления с ними </a:t>
            </a:r>
          </a:p>
          <a:p>
            <a:pPr>
              <a:buNone/>
            </a:pPr>
            <a:r>
              <a:rPr lang="ru-RU" dirty="0" smtClean="0"/>
              <a:t>участника ЕГЭ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результатам рассмотрения апелляции количество выставленных баллов может быть изменено как в сторону увеличения, так и в сторону уменьшения.</a:t>
            </a:r>
          </a:p>
          <a:p>
            <a:r>
              <a:rPr lang="ru-RU" dirty="0" smtClean="0"/>
              <a:t>Экзаменационная работа перепроверяется полностью, а не отдельная ее часть. Черновики, использованные на экзамене, в качестве материалов апелляции не рассматриваются.</a:t>
            </a:r>
          </a:p>
          <a:p>
            <a:r>
              <a:rPr lang="ru-RU" dirty="0" smtClean="0"/>
              <a:t>За сам факт подачи апелляции количество баллов не может быть уменьшено.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http://www.ege.edu.ru/</a:t>
            </a:r>
            <a:r>
              <a:rPr lang="ru-RU" dirty="0" smtClean="0"/>
              <a:t> - официальный информационный портал ЕГЭ</a:t>
            </a:r>
          </a:p>
          <a:p>
            <a:r>
              <a:rPr lang="de-DE" dirty="0" smtClean="0">
                <a:hlinkClick r:id="rId3"/>
              </a:rPr>
              <a:t>http://fipi.ru/</a:t>
            </a:r>
            <a:r>
              <a:rPr lang="ru-RU" dirty="0" smtClean="0"/>
              <a:t> - Федеральный институт педагогических измерений</a:t>
            </a:r>
          </a:p>
          <a:p>
            <a:r>
              <a:rPr lang="de-DE" dirty="0" smtClean="0">
                <a:hlinkClick r:id="rId4"/>
              </a:rPr>
              <a:t>http://mon.gov.ru/</a:t>
            </a:r>
            <a:r>
              <a:rPr lang="ru-RU" dirty="0" smtClean="0"/>
              <a:t> - официальный сайт Министерства образования и науки РФ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Единые правила проведения:</a:t>
            </a:r>
          </a:p>
          <a:p>
            <a:r>
              <a:rPr lang="ru-RU" dirty="0" smtClean="0"/>
              <a:t>начало в 10:00</a:t>
            </a:r>
          </a:p>
          <a:p>
            <a:r>
              <a:rPr lang="ru-RU" dirty="0" smtClean="0"/>
              <a:t>Заявление на участие до 1 марта</a:t>
            </a:r>
          </a:p>
          <a:p>
            <a:r>
              <a:rPr lang="ru-RU" dirty="0" smtClean="0"/>
              <a:t>Пропуск на ЕГЭ </a:t>
            </a:r>
          </a:p>
          <a:p>
            <a:r>
              <a:rPr lang="ru-RU" dirty="0" smtClean="0"/>
              <a:t>ППЭ</a:t>
            </a:r>
          </a:p>
          <a:p>
            <a:r>
              <a:rPr lang="ru-RU" dirty="0" smtClean="0"/>
              <a:t>Единое расписание</a:t>
            </a:r>
          </a:p>
          <a:p>
            <a:r>
              <a:rPr lang="ru-RU" dirty="0" smtClean="0"/>
              <a:t>Использование заданий стандартизированной формы (КИМ)</a:t>
            </a:r>
          </a:p>
          <a:p>
            <a:r>
              <a:rPr lang="ru-RU" dirty="0" smtClean="0"/>
              <a:t>Использование специальных бланков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Расписание ЕГЭ – 2012 (</a:t>
            </a:r>
            <a:r>
              <a:rPr lang="ru-RU" dirty="0" smtClean="0">
                <a:solidFill>
                  <a:srgbClr val="FF0000"/>
                </a:solidFill>
              </a:rPr>
              <a:t>проект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0"/>
          <a:ext cx="8624918" cy="496207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409812"/>
                <a:gridCol w="6215106"/>
              </a:tblGrid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28 мая (</a:t>
                      </a:r>
                      <a:r>
                        <a:rPr lang="ru-RU" sz="2000" dirty="0" err="1"/>
                        <a:t>пн</a:t>
                      </a:r>
                      <a:r>
                        <a:rPr lang="ru-RU" sz="2000" dirty="0"/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информатика и ИКТ, биология, литература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31 мая (</a:t>
                      </a:r>
                      <a:r>
                        <a:rPr lang="ru-RU" sz="2000" dirty="0" err="1"/>
                        <a:t>чт</a:t>
                      </a:r>
                      <a:r>
                        <a:rPr lang="ru-RU" sz="2000" dirty="0"/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математика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04 июня (пн)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иностранные языки, химия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08 июня (пт)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русский язык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13 июня (ср)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география, обществознание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16 июня (</a:t>
                      </a:r>
                      <a:r>
                        <a:rPr lang="ru-RU" sz="2000" dirty="0" err="1"/>
                        <a:t>сб</a:t>
                      </a:r>
                      <a:r>
                        <a:rPr lang="ru-RU" sz="2000" dirty="0"/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история, физика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189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18 июня (пн)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резерв: иностранные языки, обществознание, биология, информатика и ИКТ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19 июня (вт)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резерв: география, химия, литература, история, физика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20 июня (ср)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резерв: русский язык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132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/>
                        <a:t>21 июня (чт)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000" dirty="0"/>
                        <a:t>резерв: математика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328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Календарь участников </a:t>
            </a:r>
            <a:r>
              <a:rPr lang="ru-RU" dirty="0" err="1" smtClean="0"/>
              <a:t>егэ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642918"/>
          <a:ext cx="8686800" cy="523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6400784"/>
              </a:tblGrid>
              <a:tr h="370840">
                <a:tc gridSpan="2">
                  <a:txBody>
                    <a:bodyPr/>
                    <a:lstStyle/>
                    <a:p>
                      <a:pPr algn="l" fontAlgn="t"/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 проведения ЕГЭ</a:t>
                      </a:r>
                      <a:endParaRPr lang="ru-RU" dirty="0"/>
                    </a:p>
                  </a:txBody>
                  <a:tcPr marL="190500" marR="190500" marT="47625" marB="47625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dirty="0"/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Не позднее 31 декабря предыдущего года</a:t>
                      </a:r>
                      <a:endParaRPr lang="ru-RU" dirty="0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Орган исполнительной власти субъекта Российской Федерации, осуществляющий управление в сфере образования, объявляет о местах регистрации на сдачу ЕГЭ</a:t>
                      </a:r>
                      <a:r>
                        <a:rPr lang="ru-RU" b="1"/>
                        <a:t> </a:t>
                      </a:r>
                      <a:r>
                        <a:rPr lang="ru-RU"/>
                        <a:t>в средствах массовой информации и на своем сайте</a:t>
                      </a:r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/>
                        <a:t>До 1 февраля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Вузы и ссузы объявляют правила приема, перечень направлений подготовки, специальностей и вступительных испытаний на своем сайте и информационном стенде приемной комиссии</a:t>
                      </a:r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/>
                        <a:t>До 1 марта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Проходит регистрация на сдачу ЕГЭ досрочно и в основные сроки</a:t>
                      </a:r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/>
                        <a:t>До 25 мая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Педагогические советы принимают решение о допуске выпускников школ текущего года к ЕГЭ</a:t>
                      </a:r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/>
                        <a:t>С 20 июня по 5 июля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Проходит регистрация на участие в ЕГЭ в дополнительные сроки тех, кто не имел возможности сдать экзамены в основные сроки</a:t>
                      </a:r>
                    </a:p>
                  </a:txBody>
                  <a:tcPr marL="190500" marR="190500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328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Календарь участников </a:t>
            </a:r>
            <a:r>
              <a:rPr lang="ru-RU" dirty="0" err="1" smtClean="0"/>
              <a:t>егэ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686800" cy="3571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6400784"/>
              </a:tblGrid>
              <a:tr h="65227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Сроки ЕГЭ</a:t>
                      </a:r>
                      <a:endParaRPr lang="ru-RU" dirty="0"/>
                    </a:p>
                  </a:txBody>
                  <a:tcPr marL="190500" marR="190500" marT="47625" marB="47625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dirty="0"/>
                    </a:p>
                  </a:txBody>
                  <a:tcPr marL="190500" marR="190500" marT="47625" marB="47625"/>
                </a:tc>
              </a:tr>
              <a:tr h="652279">
                <a:tc>
                  <a:txBody>
                    <a:bodyPr/>
                    <a:lstStyle/>
                    <a:p>
                      <a:pPr algn="l" fontAlgn="t"/>
                      <a:r>
                        <a:rPr lang="ru-RU" b="1" u="none" strike="noStrike">
                          <a:solidFill>
                            <a:srgbClr val="2D8312"/>
                          </a:solidFill>
                          <a:hlinkClick r:id="rId2"/>
                        </a:rPr>
                        <a:t>С 20 апреля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Сдают ЕГЭ досрочно те, кто имеет на это право</a:t>
                      </a:r>
                    </a:p>
                  </a:txBody>
                  <a:tcPr marL="190500" marR="190500" marT="47625" marB="47625"/>
                </a:tc>
              </a:tr>
              <a:tr h="652279">
                <a:tc>
                  <a:txBody>
                    <a:bodyPr/>
                    <a:lstStyle/>
                    <a:p>
                      <a:pPr algn="l" fontAlgn="t"/>
                      <a:r>
                        <a:rPr lang="ru-RU" b="1" u="none" strike="noStrike">
                          <a:solidFill>
                            <a:srgbClr val="2D8312"/>
                          </a:solidFill>
                          <a:hlinkClick r:id="rId2"/>
                        </a:rPr>
                        <a:t>Май - июнь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u="none" strike="noStrike">
                          <a:solidFill>
                            <a:srgbClr val="2D8312"/>
                          </a:solidFill>
                          <a:hlinkClick r:id="rId2"/>
                        </a:rPr>
                        <a:t>Основные сроки проведения ЕГЭ</a:t>
                      </a:r>
                      <a:endParaRPr lang="ru-RU"/>
                    </a:p>
                  </a:txBody>
                  <a:tcPr marL="190500" marR="190500" marT="47625" marB="47625"/>
                </a:tc>
              </a:tr>
              <a:tr h="1615062">
                <a:tc>
                  <a:txBody>
                    <a:bodyPr/>
                    <a:lstStyle/>
                    <a:p>
                      <a:pPr algn="l" fontAlgn="t"/>
                      <a:r>
                        <a:rPr lang="ru-RU" b="1" u="none" strike="noStrike">
                          <a:solidFill>
                            <a:srgbClr val="2D8312"/>
                          </a:solidFill>
                          <a:hlinkClick r:id="rId2"/>
                        </a:rPr>
                        <a:t>Июль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Дополнительные сроки проведения ЕГЭ для тех, кто по уважительным причинам не смог сдать экзамены в основные сроки</a:t>
                      </a:r>
                    </a:p>
                  </a:txBody>
                  <a:tcPr marL="190500" marR="190500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328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Календарь участников </a:t>
            </a:r>
            <a:r>
              <a:rPr lang="ru-RU" dirty="0" err="1" smtClean="0"/>
              <a:t>егэ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642918"/>
          <a:ext cx="8686800" cy="523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6400784"/>
              </a:tblGrid>
              <a:tr h="370840">
                <a:tc gridSpan="2">
                  <a:txBody>
                    <a:bodyPr/>
                    <a:lstStyle/>
                    <a:p>
                      <a:pPr algn="l" fontAlgn="t"/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 проведения ЕГЭ</a:t>
                      </a:r>
                      <a:endParaRPr lang="ru-RU" dirty="0"/>
                    </a:p>
                  </a:txBody>
                  <a:tcPr marL="190500" marR="190500" marT="47625" marB="47625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dirty="0"/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 dirty="0"/>
                        <a:t>Не позднее 31 декабря предыдущего года</a:t>
                      </a:r>
                      <a:endParaRPr lang="ru-RU" dirty="0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Орган исполнительной власти субъекта Российской Федерации, осуществляющий управление в сфере образования, объявляет о местах регистрации на сдачу ЕГЭ</a:t>
                      </a:r>
                      <a:r>
                        <a:rPr lang="ru-RU" b="1"/>
                        <a:t> </a:t>
                      </a:r>
                      <a:r>
                        <a:rPr lang="ru-RU"/>
                        <a:t>в средствах массовой информации и на своем сайте</a:t>
                      </a:r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/>
                        <a:t>До 1 февраля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Вузы и ссузы объявляют правила приема, перечень направлений подготовки, специальностей и вступительных испытаний на своем сайте и информационном стенде приемной комиссии</a:t>
                      </a:r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/>
                        <a:t>До 1 марта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Проходит регистрация на сдачу ЕГЭ досрочно и в основные сроки</a:t>
                      </a:r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/>
                        <a:t>До 25 мая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Педагогические советы принимают решение о допуске выпускников школ текущего года к ЕГЭ</a:t>
                      </a:r>
                    </a:p>
                  </a:txBody>
                  <a:tcPr marL="190500" marR="19050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b="1"/>
                        <a:t>С 20 июня по 5 июля</a:t>
                      </a:r>
                      <a:endParaRPr lang="ru-RU"/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/>
                        <a:t>Проходит регистрация на участие в ЕГЭ в дополнительные сроки тех, кто не имел возможности сдать экзамены в основные сроки</a:t>
                      </a:r>
                    </a:p>
                  </a:txBody>
                  <a:tcPr marL="190500" marR="190500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- 2012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Обязательные предметы – математика и русский язык, </a:t>
            </a:r>
          </a:p>
          <a:p>
            <a:pPr>
              <a:buNone/>
            </a:pPr>
            <a:r>
              <a:rPr lang="ru-RU" dirty="0" smtClean="0"/>
              <a:t>По выбору – любое количество предметов из списка:</a:t>
            </a:r>
          </a:p>
          <a:p>
            <a:pPr lvl="0"/>
            <a:r>
              <a:rPr lang="ru-RU" sz="1800" dirty="0" smtClean="0"/>
              <a:t>Физика</a:t>
            </a:r>
          </a:p>
          <a:p>
            <a:pPr lvl="0"/>
            <a:r>
              <a:rPr lang="ru-RU" sz="1800" dirty="0" smtClean="0"/>
              <a:t>Химия</a:t>
            </a:r>
          </a:p>
          <a:p>
            <a:pPr lvl="0"/>
            <a:r>
              <a:rPr lang="ru-RU" sz="1800" dirty="0" smtClean="0"/>
              <a:t>Информатика и информационно-коммуникационные технологии</a:t>
            </a:r>
          </a:p>
          <a:p>
            <a:pPr lvl="0"/>
            <a:r>
              <a:rPr lang="ru-RU" sz="1800" dirty="0" smtClean="0"/>
              <a:t>Биология</a:t>
            </a:r>
          </a:p>
          <a:p>
            <a:pPr lvl="0"/>
            <a:r>
              <a:rPr lang="ru-RU" sz="1800" dirty="0" smtClean="0"/>
              <a:t>География</a:t>
            </a:r>
          </a:p>
          <a:p>
            <a:pPr lvl="0"/>
            <a:r>
              <a:rPr lang="ru-RU" sz="1800" dirty="0" smtClean="0"/>
              <a:t>История</a:t>
            </a:r>
          </a:p>
          <a:p>
            <a:pPr lvl="0"/>
            <a:r>
              <a:rPr lang="ru-RU" sz="1800" dirty="0" smtClean="0"/>
              <a:t>Обществознание</a:t>
            </a:r>
          </a:p>
          <a:p>
            <a:pPr lvl="0"/>
            <a:r>
              <a:rPr lang="ru-RU" sz="1800" dirty="0" smtClean="0"/>
              <a:t>Литература</a:t>
            </a:r>
          </a:p>
          <a:p>
            <a:pPr lvl="0"/>
            <a:r>
              <a:rPr lang="ru-RU" sz="1800" dirty="0" smtClean="0"/>
              <a:t>Английский язык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Экзаменационные задания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КИМ  разрабатываются ФГНУ «Федеральный институт педагогических измерений» (ФИПИ) в строгом соответствии со школьной программой. </a:t>
            </a:r>
          </a:p>
          <a:p>
            <a:r>
              <a:rPr lang="ru-RU" u="sng" dirty="0" smtClean="0">
                <a:hlinkClick r:id="rId2"/>
              </a:rPr>
              <a:t>КИМ</a:t>
            </a:r>
            <a:r>
              <a:rPr lang="ru-RU" dirty="0" smtClean="0"/>
              <a:t>ы включают в себя задания 3-х типов:</a:t>
            </a:r>
          </a:p>
          <a:p>
            <a:r>
              <a:rPr lang="ru-RU" dirty="0" smtClean="0"/>
              <a:t>А – с выбором правильного ответа из четырех предложенных (заданий этого типа нет в ЕГЭ по математике, литературе и иностранным языкам)</a:t>
            </a:r>
          </a:p>
          <a:p>
            <a:r>
              <a:rPr lang="ru-RU" dirty="0" smtClean="0"/>
              <a:t>В – с кратким свободным ответом (словосочетание или число)</a:t>
            </a:r>
          </a:p>
          <a:p>
            <a:r>
              <a:rPr lang="ru-RU" dirty="0" smtClean="0"/>
              <a:t>С – с развернутым свободным ответом (словесное обоснование, математический вывод, эссе, доказательства, изложение собственной позиции)</a:t>
            </a:r>
          </a:p>
          <a:p>
            <a:r>
              <a:rPr lang="ru-RU" dirty="0" smtClean="0"/>
              <a:t>Участники получают на ЕГЭ индивидуальный пакет с КИМ и бланками для оформления ответов на задания ЕГЭ.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Неудовлетворительная оценка на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 ниже минимального количества баллов </a:t>
            </a:r>
            <a:r>
              <a:rPr lang="ru-RU" u="sng" dirty="0" smtClean="0"/>
              <a:t>по одному </a:t>
            </a:r>
            <a:r>
              <a:rPr lang="ru-RU" dirty="0" smtClean="0"/>
              <a:t>из обязательных предметов (русский язык или математика) – пересдача в дополнительные сроки.</a:t>
            </a:r>
          </a:p>
          <a:p>
            <a:r>
              <a:rPr lang="ru-RU" dirty="0" smtClean="0"/>
              <a:t>Результаты ниже минимального количества баллов </a:t>
            </a:r>
            <a:r>
              <a:rPr lang="ru-RU" u="sng" dirty="0" smtClean="0"/>
              <a:t>и по русскому языку, и по математике </a:t>
            </a:r>
            <a:r>
              <a:rPr lang="ru-RU" dirty="0" smtClean="0"/>
              <a:t>– пересдача ЕГЭ только в следующем году.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665</Words>
  <PresentationFormat>Экран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ЕГЭ - 2012</vt:lpstr>
      <vt:lpstr>Особенности ЕГЭ</vt:lpstr>
      <vt:lpstr>Расписание ЕГЭ – 2012 (проект)</vt:lpstr>
      <vt:lpstr>Календарь участников егэ </vt:lpstr>
      <vt:lpstr>Календарь участников егэ </vt:lpstr>
      <vt:lpstr>Календарь участников егэ </vt:lpstr>
      <vt:lpstr>ЕГЭ - 2012</vt:lpstr>
      <vt:lpstr>Экзаменационные задания егэ</vt:lpstr>
      <vt:lpstr>Неудовлетворительная оценка на егэ</vt:lpstr>
      <vt:lpstr>Свидетельство о егэ</vt:lpstr>
      <vt:lpstr>Не принимаются апелляции</vt:lpstr>
      <vt:lpstr>апелляция</vt:lpstr>
      <vt:lpstr>Внимание!</vt:lpstr>
      <vt:lpstr>Полезные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- 2012</dc:title>
  <cp:lastModifiedBy>Вдовины</cp:lastModifiedBy>
  <cp:revision>8</cp:revision>
  <dcterms:modified xsi:type="dcterms:W3CDTF">2012-02-08T11:06:41Z</dcterms:modified>
</cp:coreProperties>
</file>